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  <p:sldMasterId id="2147483865" r:id="rId2"/>
  </p:sldMasterIdLst>
  <p:notesMasterIdLst>
    <p:notesMasterId r:id="rId19"/>
  </p:notesMasterIdLst>
  <p:sldIdLst>
    <p:sldId id="267" r:id="rId3"/>
    <p:sldId id="257" r:id="rId4"/>
    <p:sldId id="258" r:id="rId5"/>
    <p:sldId id="259" r:id="rId6"/>
    <p:sldId id="268" r:id="rId7"/>
    <p:sldId id="260" r:id="rId8"/>
    <p:sldId id="266" r:id="rId9"/>
    <p:sldId id="270" r:id="rId10"/>
    <p:sldId id="272" r:id="rId11"/>
    <p:sldId id="265" r:id="rId12"/>
    <p:sldId id="271" r:id="rId13"/>
    <p:sldId id="261" r:id="rId14"/>
    <p:sldId id="262" r:id="rId15"/>
    <p:sldId id="264" r:id="rId16"/>
    <p:sldId id="263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C2027-B681-42E6-B97C-70A156C27540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57AFF-ECE1-4FDF-90E8-4D1646E5D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55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e35c97c5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e35c97c5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1026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6948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31111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2800" y="1917833"/>
            <a:ext cx="8286400" cy="27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26400" y="4639900"/>
            <a:ext cx="7739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10716156" y="502370"/>
            <a:ext cx="5133315" cy="501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7445920">
            <a:off x="9953200" y="-1982083"/>
            <a:ext cx="2948619" cy="5018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 rot="9503870">
            <a:off x="-2099014" y="-1518629"/>
            <a:ext cx="4183828" cy="316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1807399" y="3854634"/>
            <a:ext cx="4634665" cy="473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564999" y="5492300"/>
            <a:ext cx="4056100" cy="3936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1168160">
            <a:off x="10405570" y="-1203539"/>
            <a:ext cx="3162281" cy="3003249"/>
            <a:chOff x="21556638" y="3378600"/>
            <a:chExt cx="1917750" cy="1863875"/>
          </a:xfrm>
        </p:grpSpPr>
        <p:sp>
          <p:nvSpPr>
            <p:cNvPr id="17" name="Google Shape;17;p2"/>
            <p:cNvSpPr/>
            <p:nvPr/>
          </p:nvSpPr>
          <p:spPr>
            <a:xfrm rot="-5400000">
              <a:off x="21765488" y="3533575"/>
              <a:ext cx="1544075" cy="1873725"/>
            </a:xfrm>
            <a:custGeom>
              <a:avLst/>
              <a:gdLst/>
              <a:ahLst/>
              <a:cxnLst/>
              <a:rect l="l" t="t" r="r" b="b"/>
              <a:pathLst>
                <a:path w="61763" h="74949" fill="none" extrusionOk="0">
                  <a:moveTo>
                    <a:pt x="0" y="74949"/>
                  </a:moveTo>
                  <a:cubicBezTo>
                    <a:pt x="1252" y="54508"/>
                    <a:pt x="6211" y="36965"/>
                    <a:pt x="15504" y="23732"/>
                  </a:cubicBezTo>
                  <a:cubicBezTo>
                    <a:pt x="24798" y="10522"/>
                    <a:pt x="47301" y="1020"/>
                    <a:pt x="6176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21400500" y="3534738"/>
              <a:ext cx="1863875" cy="1551600"/>
            </a:xfrm>
            <a:custGeom>
              <a:avLst/>
              <a:gdLst/>
              <a:ahLst/>
              <a:cxnLst/>
              <a:rect l="l" t="t" r="r" b="b"/>
              <a:pathLst>
                <a:path w="74555" h="62064" fill="none" extrusionOk="0">
                  <a:moveTo>
                    <a:pt x="74555" y="0"/>
                  </a:moveTo>
                  <a:cubicBezTo>
                    <a:pt x="58031" y="5562"/>
                    <a:pt x="52330" y="7578"/>
                    <a:pt x="41298" y="17103"/>
                  </a:cubicBezTo>
                  <a:cubicBezTo>
                    <a:pt x="30267" y="26628"/>
                    <a:pt x="23036" y="28297"/>
                    <a:pt x="13326" y="36246"/>
                  </a:cubicBezTo>
                  <a:cubicBezTo>
                    <a:pt x="3616" y="44195"/>
                    <a:pt x="1669" y="50082"/>
                    <a:pt x="0" y="6206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1341595" y="3370890"/>
            <a:ext cx="5498681" cy="5699769"/>
            <a:chOff x="-1006197" y="2528167"/>
            <a:chExt cx="4124011" cy="4274827"/>
          </a:xfrm>
        </p:grpSpPr>
        <p:sp>
          <p:nvSpPr>
            <p:cNvPr id="20" name="Google Shape;20;p2"/>
            <p:cNvSpPr/>
            <p:nvPr/>
          </p:nvSpPr>
          <p:spPr>
            <a:xfrm rot="3599952">
              <a:off x="-582431" y="3237252"/>
              <a:ext cx="3230477" cy="2843740"/>
            </a:xfrm>
            <a:custGeom>
              <a:avLst/>
              <a:gdLst/>
              <a:ahLst/>
              <a:cxnLst/>
              <a:rect l="l" t="t" r="r" b="b"/>
              <a:pathLst>
                <a:path w="91960" h="80951" fill="none" extrusionOk="0">
                  <a:moveTo>
                    <a:pt x="0" y="80951"/>
                  </a:moveTo>
                  <a:cubicBezTo>
                    <a:pt x="5748" y="77405"/>
                    <a:pt x="13488" y="72561"/>
                    <a:pt x="22990" y="57567"/>
                  </a:cubicBezTo>
                  <a:cubicBezTo>
                    <a:pt x="32492" y="42550"/>
                    <a:pt x="37706" y="26721"/>
                    <a:pt x="52446" y="16107"/>
                  </a:cubicBezTo>
                  <a:cubicBezTo>
                    <a:pt x="67185" y="5516"/>
                    <a:pt x="91959" y="0"/>
                    <a:pt x="91959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 rot="3599952">
              <a:off x="-584296" y="3289291"/>
              <a:ext cx="3346931" cy="2752580"/>
            </a:xfrm>
            <a:custGeom>
              <a:avLst/>
              <a:gdLst/>
              <a:ahLst/>
              <a:cxnLst/>
              <a:rect l="l" t="t" r="r" b="b"/>
              <a:pathLst>
                <a:path w="95275" h="78356" fill="none" extrusionOk="0">
                  <a:moveTo>
                    <a:pt x="1" y="78355"/>
                  </a:moveTo>
                  <a:cubicBezTo>
                    <a:pt x="7440" y="77660"/>
                    <a:pt x="18495" y="75505"/>
                    <a:pt x="33234" y="59120"/>
                  </a:cubicBezTo>
                  <a:cubicBezTo>
                    <a:pt x="47974" y="42735"/>
                    <a:pt x="46954" y="33465"/>
                    <a:pt x="58657" y="19143"/>
                  </a:cubicBezTo>
                  <a:cubicBezTo>
                    <a:pt x="70361" y="4820"/>
                    <a:pt x="87163" y="2202"/>
                    <a:pt x="95274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-2905728" y="-2100461"/>
            <a:ext cx="9030920" cy="4043201"/>
            <a:chOff x="-2179296" y="-1575346"/>
            <a:chExt cx="6773190" cy="3032401"/>
          </a:xfrm>
        </p:grpSpPr>
        <p:sp>
          <p:nvSpPr>
            <p:cNvPr id="23" name="Google Shape;23;p2"/>
            <p:cNvSpPr/>
            <p:nvPr/>
          </p:nvSpPr>
          <p:spPr>
            <a:xfrm rot="9900040">
              <a:off x="-2116814" y="-738175"/>
              <a:ext cx="6648226" cy="1358059"/>
            </a:xfrm>
            <a:custGeom>
              <a:avLst/>
              <a:gdLst/>
              <a:ahLst/>
              <a:cxnLst/>
              <a:rect l="l" t="t" r="r" b="b"/>
              <a:pathLst>
                <a:path w="265937" h="54324" fill="none" extrusionOk="0">
                  <a:moveTo>
                    <a:pt x="1" y="7371"/>
                  </a:moveTo>
                  <a:cubicBezTo>
                    <a:pt x="17151" y="13883"/>
                    <a:pt x="48785" y="31959"/>
                    <a:pt x="86189" y="18147"/>
                  </a:cubicBezTo>
                  <a:cubicBezTo>
                    <a:pt x="123594" y="4358"/>
                    <a:pt x="130385" y="1"/>
                    <a:pt x="154232" y="5030"/>
                  </a:cubicBezTo>
                  <a:cubicBezTo>
                    <a:pt x="164243" y="7139"/>
                    <a:pt x="172193" y="10916"/>
                    <a:pt x="181045" y="14254"/>
                  </a:cubicBezTo>
                  <a:cubicBezTo>
                    <a:pt x="193259" y="18865"/>
                    <a:pt x="207349" y="23732"/>
                    <a:pt x="232541" y="32469"/>
                  </a:cubicBezTo>
                  <a:cubicBezTo>
                    <a:pt x="253120" y="38981"/>
                    <a:pt x="265936" y="54323"/>
                    <a:pt x="265936" y="5432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 rot="9900019">
              <a:off x="-1409612" y="-593665"/>
              <a:ext cx="5701326" cy="1284010"/>
            </a:xfrm>
            <a:custGeom>
              <a:avLst/>
              <a:gdLst/>
              <a:ahLst/>
              <a:cxnLst/>
              <a:rect l="l" t="t" r="r" b="b"/>
              <a:pathLst>
                <a:path w="94786" h="21347" fill="none" extrusionOk="0">
                  <a:moveTo>
                    <a:pt x="1" y="5049"/>
                  </a:moveTo>
                  <a:cubicBezTo>
                    <a:pt x="3575" y="9162"/>
                    <a:pt x="11878" y="10602"/>
                    <a:pt x="18795" y="8227"/>
                  </a:cubicBezTo>
                  <a:cubicBezTo>
                    <a:pt x="25723" y="5840"/>
                    <a:pt x="35895" y="1"/>
                    <a:pt x="43604" y="430"/>
                  </a:cubicBezTo>
                  <a:cubicBezTo>
                    <a:pt x="51324" y="870"/>
                    <a:pt x="59550" y="3894"/>
                    <a:pt x="67776" y="8293"/>
                  </a:cubicBezTo>
                  <a:cubicBezTo>
                    <a:pt x="75991" y="12692"/>
                    <a:pt x="85163" y="19400"/>
                    <a:pt x="94785" y="2134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2700000" flipH="1">
            <a:off x="4644315" y="6124385"/>
            <a:ext cx="3605704" cy="287154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>
            <a:spLocks noGrp="1"/>
          </p:cNvSpPr>
          <p:nvPr>
            <p:ph type="subTitle" idx="2"/>
          </p:nvPr>
        </p:nvSpPr>
        <p:spPr>
          <a:xfrm>
            <a:off x="3684200" y="554000"/>
            <a:ext cx="48236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547630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3284890-85D2-4D7B-8EF5-15A9C1DB8F42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177112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11554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199722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06120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546028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780744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3627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97634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387523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73968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77811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99605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261195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4970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3831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5846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293269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3266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37337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2800" y="1917833"/>
            <a:ext cx="8286400" cy="27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6265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26400" y="4639900"/>
            <a:ext cx="7739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2"/>
          </p:nvPr>
        </p:nvSpPr>
        <p:spPr>
          <a:xfrm>
            <a:off x="3684200" y="554000"/>
            <a:ext cx="48236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4000">
                <a:latin typeface="Elsie"/>
                <a:ea typeface="Elsie"/>
                <a:cs typeface="Elsie"/>
                <a:sym typeface="Elsi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575173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7289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91103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5477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3179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8974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3772C379-9A7C-4C87-A116-CBE9F58B04C5}" type="datetimeFigureOut">
              <a:rPr lang="en-US" smtClean="0"/>
              <a:t>4/23/2024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032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3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64C608-40B1-4030-A28D-5B74BC98ADCE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2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</p:sldLayoutIdLst>
  <p:transition spd="slow">
    <p:wipe/>
  </p:transition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828811" y="3156000"/>
            <a:ext cx="8831215" cy="54600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/>
          <a:lstStyle/>
          <a:p>
            <a:r>
              <a:rPr lang="en-US" sz="4800" b="1" dirty="0">
                <a:latin typeface="Bahnschrift" panose="020B0502040204020203" pitchFamily="34" charset="0"/>
              </a:rPr>
              <a:t>MINOR PROJECT (280604)</a:t>
            </a:r>
          </a:p>
          <a:p>
            <a:r>
              <a:rPr lang="en-US" sz="2400" b="1" dirty="0">
                <a:latin typeface="Bahnschrift" panose="020B0502040204020203" pitchFamily="34" charset="0"/>
              </a:rPr>
              <a:t>Automatic License Plate Recognition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endParaRPr lang="en-IN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4715" y="5252720"/>
            <a:ext cx="3732530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b="1" u="sng" dirty="0">
                <a:latin typeface="Bahnschrift" panose="020B0502040204020203" pitchFamily="34" charset="0"/>
                <a:sym typeface="Arial" panose="020B0604020202020204"/>
              </a:rPr>
              <a:t>Guided by:</a:t>
            </a:r>
          </a:p>
          <a:p>
            <a:r>
              <a:rPr lang="en-US" sz="2135" dirty="0">
                <a:latin typeface="Bahnschrift" panose="020B0502040204020203" pitchFamily="34" charset="0"/>
                <a:sym typeface="Arial" panose="020B0604020202020204"/>
              </a:rPr>
              <a:t>Prof. Geetika Hazra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764" y="4494298"/>
            <a:ext cx="2438400" cy="17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b="1" u="sng" dirty="0">
                <a:solidFill>
                  <a:srgbClr val="000000"/>
                </a:solidFill>
                <a:latin typeface="Bahnschrift" panose="020B0502040204020203" pitchFamily="34" charset="0"/>
                <a:sym typeface="Arial" panose="020B0604020202020204"/>
              </a:rPr>
              <a:t>Submitted by:</a:t>
            </a:r>
          </a:p>
          <a:p>
            <a:r>
              <a:rPr lang="en-US" sz="2135" dirty="0">
                <a:solidFill>
                  <a:srgbClr val="000000"/>
                </a:solidFill>
                <a:latin typeface="Bahnschrift" panose="020B0502040204020203" pitchFamily="34" charset="0"/>
                <a:sym typeface="Arial" panose="020B0604020202020204"/>
              </a:rPr>
              <a:t>Eshita Nagariya</a:t>
            </a:r>
          </a:p>
          <a:p>
            <a:r>
              <a:rPr lang="en-US" sz="2135" dirty="0">
                <a:solidFill>
                  <a:srgbClr val="000000"/>
                </a:solidFill>
                <a:latin typeface="Bahnschrift" panose="020B0502040204020203" pitchFamily="34" charset="0"/>
                <a:sym typeface="Arial" panose="020B0604020202020204"/>
              </a:rPr>
              <a:t>(0901AM211023)</a:t>
            </a:r>
            <a:br>
              <a:rPr lang="en-US" sz="2135" b="1" u="sng" dirty="0">
                <a:solidFill>
                  <a:srgbClr val="000000"/>
                </a:solidFill>
                <a:latin typeface="Bahnschrift" panose="020B0502040204020203" pitchFamily="34" charset="0"/>
                <a:sym typeface="Arial" panose="020B0604020202020204"/>
              </a:rPr>
            </a:br>
            <a:r>
              <a:rPr lang="en-US" sz="2135" dirty="0">
                <a:solidFill>
                  <a:srgbClr val="000000"/>
                </a:solidFill>
                <a:latin typeface="Bahnschrift" panose="020B0502040204020203" pitchFamily="34" charset="0"/>
                <a:sym typeface="Arial" panose="020B0604020202020204"/>
              </a:rPr>
              <a:t>Surabhi Verma</a:t>
            </a:r>
          </a:p>
          <a:p>
            <a:r>
              <a:rPr lang="en-US" sz="2135" dirty="0">
                <a:latin typeface="Bahnschrift" panose="020B0502040204020203" pitchFamily="34" charset="0"/>
              </a:rPr>
              <a:t>(0901AM211059)</a:t>
            </a:r>
            <a:endParaRPr lang="en-US" sz="2135" dirty="0">
              <a:solidFill>
                <a:srgbClr val="000000"/>
              </a:solidFill>
              <a:latin typeface="Bahnschrift" panose="020B0502040204020203" pitchFamily="34" charset="0"/>
              <a:sym typeface="Arial" panose="020B060402020202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3675" y="627612"/>
            <a:ext cx="10241489" cy="136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5" b="1" dirty="0">
                <a:latin typeface="Bahnschrift" panose="020B0502040204020203" pitchFamily="34" charset="0"/>
              </a:rPr>
              <a:t>MADHAV INSTITUTE OF TECHNOLOGY AND SCIENCE GWALIOR (M.P)</a:t>
            </a:r>
          </a:p>
          <a:p>
            <a:pPr algn="ctr"/>
            <a:endParaRPr lang="en-US" sz="2135" b="1" dirty="0">
              <a:latin typeface="Bahnschrift" panose="020B0502040204020203" pitchFamily="34" charset="0"/>
            </a:endParaRPr>
          </a:p>
          <a:p>
            <a:pPr algn="ctr"/>
            <a:r>
              <a:rPr lang="en-US" sz="2000" b="1" dirty="0">
                <a:latin typeface="Bahnschrift" panose="020B0502040204020203" pitchFamily="34" charset="0"/>
              </a:rPr>
              <a:t>CENTER FOR ARTIFICIAL INTELLIGENCE</a:t>
            </a:r>
            <a:endParaRPr lang="en-IN" sz="2000" b="1" dirty="0">
              <a:latin typeface="Bahnschrift" panose="020B0502040204020203" pitchFamily="34" charset="0"/>
            </a:endParaRPr>
          </a:p>
          <a:p>
            <a:pPr algn="ctr"/>
            <a:endParaRPr lang="en-IN" sz="2000" b="1" dirty="0">
              <a:solidFill>
                <a:srgbClr val="000000"/>
              </a:solidFill>
              <a:latin typeface="Bahnschrift" panose="020B0502040204020203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Google Shape;417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61972" y="1740004"/>
            <a:ext cx="1764899" cy="138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0B53-8367-EDB4-661B-F98DC80B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 and Output Videos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4F456F-6F14-AB21-7D30-A30C62101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INPUT</a:t>
            </a:r>
          </a:p>
        </p:txBody>
      </p:sp>
      <p:pic>
        <p:nvPicPr>
          <p:cNvPr id="11" name="demo">
            <a:hlinkClick r:id="" action="ppaction://media"/>
            <a:extLst>
              <a:ext uri="{FF2B5EF4-FFF2-40B4-BE49-F238E27FC236}">
                <a16:creationId xmlns:a16="http://schemas.microsoft.com/office/drawing/2014/main" id="{6048E57C-1FD1-4A7C-D6DD-1526F6BE928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9975" y="2852738"/>
            <a:ext cx="4754563" cy="3073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B97B66-A9AF-182B-4C00-1E8542758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10" name="demo (1)">
            <a:hlinkClick r:id="" action="ppaction://media"/>
            <a:extLst>
              <a:ext uri="{FF2B5EF4-FFF2-40B4-BE49-F238E27FC236}">
                <a16:creationId xmlns:a16="http://schemas.microsoft.com/office/drawing/2014/main" id="{8FFD4AD6-0D41-1E7C-81A8-B10322B46122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4916" y="2852738"/>
            <a:ext cx="4754562" cy="3073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7ED403-769A-579B-C08A-4EB1ADAAD230}"/>
              </a:ext>
            </a:extLst>
          </p:cNvPr>
          <p:cNvSpPr txBox="1"/>
          <p:nvPr/>
        </p:nvSpPr>
        <p:spPr>
          <a:xfrm>
            <a:off x="2091301" y="6092890"/>
            <a:ext cx="27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Video1. Input 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B4904-7CFD-1A3B-B063-6012CA10F3F9}"/>
              </a:ext>
            </a:extLst>
          </p:cNvPr>
          <p:cNvSpPr txBox="1"/>
          <p:nvPr/>
        </p:nvSpPr>
        <p:spPr>
          <a:xfrm>
            <a:off x="7691534" y="6092890"/>
            <a:ext cx="27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Video2. Output Video</a:t>
            </a:r>
          </a:p>
        </p:txBody>
      </p:sp>
    </p:spTree>
    <p:extLst>
      <p:ext uri="{BB962C8B-B14F-4D97-AF65-F5344CB8AC3E}">
        <p14:creationId xmlns:p14="http://schemas.microsoft.com/office/powerpoint/2010/main" val="20810502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0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AAF7-1BEE-1AC5-258A-E641C5AB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Evaluation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A22799-F17C-05DE-FF77-91EC547A4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044797"/>
              </p:ext>
            </p:extLst>
          </p:nvPr>
        </p:nvGraphicFramePr>
        <p:xfrm>
          <a:off x="1069848" y="2393561"/>
          <a:ext cx="10058400" cy="2214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15875226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537070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Evaluation Metric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715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  train/</a:t>
                      </a:r>
                      <a:r>
                        <a:rPr lang="en-IN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box_loss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2.103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016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  train/</a:t>
                      </a:r>
                      <a:r>
                        <a:rPr lang="en-IN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cls_loss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2.2096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66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  train/</a:t>
                      </a:r>
                      <a:r>
                        <a:rPr lang="en-IN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dfl_loss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2.4839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602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metrics/precision(B)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0.921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11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metrics/recall(B)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0.801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51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64719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B315-7CD7-6638-932B-77F60914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D791-7506-830A-C12C-82DECF24A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2093976"/>
            <a:ext cx="10058400" cy="4050792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Enhanced Accuracy and Robustness: </a:t>
            </a:r>
            <a:r>
              <a:rPr lang="en-US" dirty="0"/>
              <a:t>Focus on improving accuracy and robustness through deep learning techniques, novel architectures, and data augmentation methods.</a:t>
            </a:r>
          </a:p>
          <a:p>
            <a:pPr algn="just"/>
            <a:r>
              <a:rPr lang="en-US" b="1" dirty="0"/>
              <a:t>Integration with Smart City Infrastructure: </a:t>
            </a:r>
            <a:r>
              <a:rPr lang="en-US" dirty="0"/>
              <a:t>ALPR systems merge with intelligent transportation systems for real-time monitoring, congestion management, and safer urban environments.</a:t>
            </a:r>
          </a:p>
          <a:p>
            <a:pPr algn="just"/>
            <a:r>
              <a:rPr lang="en-US" b="1" dirty="0"/>
              <a:t>Privacy-Preserving Solutions:</a:t>
            </a:r>
            <a:r>
              <a:rPr lang="en-US" dirty="0"/>
              <a:t> Implement on-device processing, anonymization, and encryption to ensure compliance with privacy regulations and protect individuals' data.</a:t>
            </a:r>
          </a:p>
          <a:p>
            <a:pPr algn="just"/>
            <a:r>
              <a:rPr lang="en-US" b="1" dirty="0"/>
              <a:t>Real-time Analytics and Decision Support</a:t>
            </a:r>
            <a:r>
              <a:rPr lang="en-US" dirty="0"/>
              <a:t>: ALPR systems offer real-time analytics and decision support for traffic management, toll collection, and parking optimization using machine learning algorithms.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051963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E03B-E0EC-1182-66EB-7ECE79E0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DB12-FCBF-F6D2-5E94-89F973F9D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sz="2200" b="1" dirty="0"/>
              <a:t>Law Enforcement:</a:t>
            </a:r>
          </a:p>
          <a:p>
            <a:pPr lvl="1" algn="just"/>
            <a:r>
              <a:rPr lang="en-US" sz="2200" dirty="0"/>
              <a:t>Identify and track vehicles involved in criminal activities.</a:t>
            </a:r>
          </a:p>
          <a:p>
            <a:pPr lvl="1" algn="just"/>
            <a:r>
              <a:rPr lang="en-US" sz="2200" dirty="0"/>
              <a:t>Automate toll collection and identify vehicles with outstanding fines.</a:t>
            </a:r>
          </a:p>
          <a:p>
            <a:pPr algn="just"/>
            <a:r>
              <a:rPr lang="en-US" sz="2200" b="1" dirty="0"/>
              <a:t>Traffic Monitoring:</a:t>
            </a:r>
          </a:p>
          <a:p>
            <a:pPr lvl="1" algn="just"/>
            <a:r>
              <a:rPr lang="en-US" sz="2200" dirty="0"/>
              <a:t>Real-time tracking for traffic flow analysis.</a:t>
            </a:r>
          </a:p>
          <a:p>
            <a:pPr lvl="1" algn="just"/>
            <a:r>
              <a:rPr lang="en-US" sz="2200" dirty="0"/>
              <a:t>Automated detection of traffic violations.</a:t>
            </a:r>
          </a:p>
          <a:p>
            <a:pPr algn="just"/>
            <a:r>
              <a:rPr lang="en-US" sz="2200" b="1" dirty="0"/>
              <a:t>Access Control:</a:t>
            </a:r>
          </a:p>
          <a:p>
            <a:pPr lvl="1" algn="just"/>
            <a:r>
              <a:rPr lang="en-US" sz="2200" dirty="0"/>
              <a:t>Secure entry points by recognizing authorized vehicles.</a:t>
            </a:r>
          </a:p>
          <a:p>
            <a:pPr lvl="1" algn="just"/>
            <a:r>
              <a:rPr lang="en-US" sz="2200" dirty="0"/>
              <a:t>Enhanced security in gated communities and restricted areas.</a:t>
            </a:r>
          </a:p>
          <a:p>
            <a:pPr algn="just"/>
            <a:r>
              <a:rPr lang="en-US" sz="2200" b="1" dirty="0"/>
              <a:t>Parking Management:</a:t>
            </a:r>
          </a:p>
          <a:p>
            <a:pPr lvl="1" algn="just"/>
            <a:r>
              <a:rPr lang="en-US" sz="2200" dirty="0"/>
              <a:t>Automated entry and exit systems in parking lots.</a:t>
            </a:r>
          </a:p>
          <a:p>
            <a:pPr lvl="1" algn="just"/>
            <a:r>
              <a:rPr lang="en-US" sz="2200" dirty="0"/>
              <a:t>Efficient utilization of parking spaces.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939753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2B2B-99C4-19BB-57B1-939D3E0A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D33B-5E72-2FCF-427F-27C71113C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/>
              <a:t>Environmental Challenges: </a:t>
            </a:r>
            <a:r>
              <a:rPr lang="en-US" dirty="0"/>
              <a:t>ALPR systems encounter issues with poor lighting, damaged plates, and variations in plate designs across regions, affecting recognition accuracy.</a:t>
            </a:r>
          </a:p>
          <a:p>
            <a:pPr algn="just"/>
            <a:r>
              <a:rPr lang="en-US" b="1" dirty="0"/>
              <a:t>Operational Limitations: </a:t>
            </a:r>
            <a:r>
              <a:rPr lang="en-US" dirty="0"/>
              <a:t>High-speed and congested traffic scenarios pose challenges for ALPR systems to accurately identify plates, impacting overall effectiveness.</a:t>
            </a:r>
          </a:p>
          <a:p>
            <a:pPr algn="just"/>
            <a:r>
              <a:rPr lang="en-US" b="1" dirty="0"/>
              <a:t>Privacy Concerns:</a:t>
            </a:r>
            <a:r>
              <a:rPr lang="en-US" dirty="0"/>
              <a:t> Ethical considerations arise from privacy concerns related to the collection and storage of license plate data, prompting the need for privacy-preserving solutions.</a:t>
            </a:r>
          </a:p>
          <a:p>
            <a:pPr algn="just"/>
            <a:r>
              <a:rPr lang="en-US" b="1" dirty="0"/>
              <a:t>Standardization and Reliability: </a:t>
            </a:r>
            <a:r>
              <a:rPr lang="en-US" dirty="0"/>
              <a:t>Lack of standardization in license plate formats and potential system errors contribute to the need for ongoing refinement in ALPR technology.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497458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482C-A5FA-A51C-D95C-337BDAD2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104EC-B852-5D9E-C7CE-ACE0B41A3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The integration of YOLOv8 for object detection and </a:t>
            </a:r>
            <a:r>
              <a:rPr lang="en-US" dirty="0" err="1"/>
              <a:t>EasyOCR</a:t>
            </a:r>
            <a:r>
              <a:rPr lang="en-US" dirty="0"/>
              <a:t> for text recognition in automatic license plate recognition (ALPR) systems offers a powerful solution for accurately identifying license plates from images or video streams. YOLOv8 efficiently detects vehicles and localizes license plates, while </a:t>
            </a:r>
            <a:r>
              <a:rPr lang="en-US" dirty="0" err="1"/>
              <a:t>EasyOCR</a:t>
            </a:r>
            <a:r>
              <a:rPr lang="en-US" dirty="0"/>
              <a:t> accurately extracts text from these regions. This combined approach enables robust and real-time ALPR systems with high accuracy and versatility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564145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65BC-8A1F-E7A2-FDEB-8F6E0DA1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4F50-3281-BAB1-2B06-49A9701D2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[1] </a:t>
            </a:r>
            <a:r>
              <a:rPr lang="en-IN" dirty="0" err="1"/>
              <a:t>Telaumbanua</a:t>
            </a:r>
            <a:r>
              <a:rPr lang="en-IN" dirty="0"/>
              <a:t>, </a:t>
            </a:r>
            <a:r>
              <a:rPr lang="en-IN" dirty="0" err="1"/>
              <a:t>Agustritus</a:t>
            </a:r>
            <a:r>
              <a:rPr lang="en-IN" dirty="0"/>
              <a:t> </a:t>
            </a:r>
            <a:r>
              <a:rPr lang="en-IN" dirty="0" err="1"/>
              <a:t>Pasrah</a:t>
            </a:r>
            <a:r>
              <a:rPr lang="en-IN" dirty="0"/>
              <a:t> Hati, et al. "Vehicle Detection and Identification Using Computer Vision Technology with the Utilization of the YOLOv8 Deep Learning Method." </a:t>
            </a:r>
            <a:r>
              <a:rPr lang="en-IN" dirty="0" err="1"/>
              <a:t>Sinkron</a:t>
            </a:r>
            <a:r>
              <a:rPr lang="en-IN" dirty="0"/>
              <a:t>: </a:t>
            </a:r>
            <a:r>
              <a:rPr lang="en-IN" dirty="0" err="1"/>
              <a:t>jurnal</a:t>
            </a:r>
            <a:r>
              <a:rPr lang="en-IN" dirty="0"/>
              <a:t> dan </a:t>
            </a:r>
            <a:r>
              <a:rPr lang="en-IN" dirty="0" err="1"/>
              <a:t>penelitian</a:t>
            </a:r>
            <a:r>
              <a:rPr lang="en-IN" dirty="0"/>
              <a:t> </a:t>
            </a:r>
            <a:r>
              <a:rPr lang="en-IN" dirty="0" err="1"/>
              <a:t>teknik</a:t>
            </a:r>
            <a:r>
              <a:rPr lang="en-IN" dirty="0"/>
              <a:t> </a:t>
            </a:r>
            <a:r>
              <a:rPr lang="en-IN" dirty="0" err="1"/>
              <a:t>informatika</a:t>
            </a:r>
            <a:r>
              <a:rPr lang="en-IN" dirty="0"/>
              <a:t> 8.4 (2023): 2150-2157.</a:t>
            </a:r>
          </a:p>
          <a:p>
            <a:r>
              <a:rPr lang="en-IN" dirty="0"/>
              <a:t>[2] Jain, Parth Hasmukh, et al. "Artificially Intelligent Readers: An Adaptive Framework for Original Handwritten Numerical Digits Recognition with OCR Methods." Information 14.6 (2023): 305. </a:t>
            </a:r>
          </a:p>
          <a:p>
            <a:r>
              <a:rPr lang="en-IN" dirty="0"/>
              <a:t>[3]https://universe.roboflow.com/roboflow-universe-projects/license-plate-recognition-rxg4e/dataset/4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332924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B66F-1DF8-40DF-C667-8876701D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B9D4A-E416-094B-0EDF-2C93C709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105393" cy="4050792"/>
          </a:xfrm>
        </p:spPr>
        <p:txBody>
          <a:bodyPr/>
          <a:lstStyle/>
          <a:p>
            <a:pPr algn="just"/>
            <a:r>
              <a:rPr lang="en-IN" sz="1800" dirty="0">
                <a:effectLst/>
                <a:ea typeface="Times New Roman" panose="02020603050405020304" pitchFamily="18" charset="0"/>
              </a:rPr>
              <a:t>Automatic License Plate Recognition (ALPR) systems have gained significant attention in recent years due to their wide range of applications in law enforcement, traffic management, and security surveillance. </a:t>
            </a:r>
          </a:p>
          <a:p>
            <a:pPr algn="just"/>
            <a:r>
              <a:rPr lang="en-IN" sz="1800" dirty="0">
                <a:effectLst/>
                <a:ea typeface="Times New Roman" panose="02020603050405020304" pitchFamily="18" charset="0"/>
              </a:rPr>
              <a:t>In this work we introduces an Automatic License Plate Recognition (ALPR) system leveraging </a:t>
            </a:r>
            <a:r>
              <a:rPr lang="en-IN" sz="1800" dirty="0" err="1">
                <a:effectLst/>
                <a:ea typeface="Times New Roman" panose="02020603050405020304" pitchFamily="18" charset="0"/>
              </a:rPr>
              <a:t>EasyOCR</a:t>
            </a:r>
            <a:r>
              <a:rPr lang="en-IN" sz="1800" dirty="0">
                <a:effectLst/>
                <a:ea typeface="Times New Roman" panose="02020603050405020304" pitchFamily="18" charset="0"/>
              </a:rPr>
              <a:t> and YOLO (You Only Look Once) algorithms. </a:t>
            </a:r>
          </a:p>
          <a:p>
            <a:pPr algn="just"/>
            <a:r>
              <a:rPr lang="en-IN" sz="1800" dirty="0">
                <a:effectLst/>
                <a:ea typeface="Times New Roman" panose="02020603050405020304" pitchFamily="18" charset="0"/>
              </a:rPr>
              <a:t>The proposed system integrates </a:t>
            </a:r>
            <a:r>
              <a:rPr lang="en-IN" sz="1800" dirty="0" err="1">
                <a:effectLst/>
                <a:ea typeface="Times New Roman" panose="02020603050405020304" pitchFamily="18" charset="0"/>
              </a:rPr>
              <a:t>EasyOCR</a:t>
            </a:r>
            <a:r>
              <a:rPr lang="en-IN" sz="1800" dirty="0">
                <a:effectLst/>
                <a:ea typeface="Times New Roman" panose="02020603050405020304" pitchFamily="18" charset="0"/>
              </a:rPr>
              <a:t> for optical character recognition (OCR) and YOLO for license plate detection, utilizing the efficiency and accuracy of these technologies.</a:t>
            </a:r>
            <a:endParaRPr lang="en-IN" dirty="0"/>
          </a:p>
        </p:txBody>
      </p:sp>
      <p:pic>
        <p:nvPicPr>
          <p:cNvPr id="1026" name="Picture 2" descr="ANPR | ANPR Open Source Software | Innominds">
            <a:extLst>
              <a:ext uri="{FF2B5EF4-FFF2-40B4-BE49-F238E27FC236}">
                <a16:creationId xmlns:a16="http://schemas.microsoft.com/office/drawing/2014/main" id="{216F385E-9675-E2A0-889B-B64D3B87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29" y="2228850"/>
            <a:ext cx="44005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8F91D3-B49F-347F-918F-D54886CA1BE2}"/>
              </a:ext>
            </a:extLst>
          </p:cNvPr>
          <p:cNvSpPr txBox="1"/>
          <p:nvPr/>
        </p:nvSpPr>
        <p:spPr>
          <a:xfrm>
            <a:off x="7912359" y="4945224"/>
            <a:ext cx="379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Fig1. Automatic License Plate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208810753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1BFF-73B6-53CC-2CAA-E9CB3DD5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EasyOCR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BFFD-7E86-3A35-53B8-4392A408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EasyOCR</a:t>
            </a:r>
            <a:r>
              <a:rPr lang="en-US" dirty="0"/>
              <a:t> is a Python library that provides a simple interface for performing Optical Character Recognition (OCR) on images. It's built on top of other OCR engines and offers easy integration into Python projects. With </a:t>
            </a:r>
            <a:r>
              <a:rPr lang="en-US" dirty="0" err="1"/>
              <a:t>EasyOCR</a:t>
            </a:r>
            <a:r>
              <a:rPr lang="en-US" dirty="0"/>
              <a:t>, you can extract text from images with minimal code and configuration, making it ideal for quick OCR tasks and prototyping.</a:t>
            </a:r>
            <a:endParaRPr lang="en-IN" dirty="0"/>
          </a:p>
        </p:txBody>
      </p:sp>
      <p:pic>
        <p:nvPicPr>
          <p:cNvPr id="2050" name="Picture 2" descr="EasyOCR pipeline from A to Z. In this post, we'll see the pipeline of… | by  Mohamed elyousfi | Medium">
            <a:extLst>
              <a:ext uri="{FF2B5EF4-FFF2-40B4-BE49-F238E27FC236}">
                <a16:creationId xmlns:a16="http://schemas.microsoft.com/office/drawing/2014/main" id="{722A004A-5355-2AD8-2341-68899DA79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69"/>
          <a:stretch/>
        </p:blipFill>
        <p:spPr bwMode="auto">
          <a:xfrm>
            <a:off x="1230863" y="4015662"/>
            <a:ext cx="9525000" cy="138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3A62F-2DEE-F06E-3E82-9C6D50AFB8D7}"/>
              </a:ext>
            </a:extLst>
          </p:cNvPr>
          <p:cNvSpPr txBox="1"/>
          <p:nvPr/>
        </p:nvSpPr>
        <p:spPr>
          <a:xfrm>
            <a:off x="3357465" y="5624027"/>
            <a:ext cx="547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Fig2. </a:t>
            </a:r>
            <a:r>
              <a:rPr lang="en-IN" dirty="0" err="1"/>
              <a:t>EasyOCR</a:t>
            </a:r>
            <a:r>
              <a:rPr lang="en-IN" dirty="0"/>
              <a:t> Framework  </a:t>
            </a:r>
          </a:p>
        </p:txBody>
      </p:sp>
    </p:spTree>
    <p:extLst>
      <p:ext uri="{BB962C8B-B14F-4D97-AF65-F5344CB8AC3E}">
        <p14:creationId xmlns:p14="http://schemas.microsoft.com/office/powerpoint/2010/main" val="250858377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A580-607D-E5EE-2AAF-4B229BA8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8758"/>
            <a:ext cx="10058400" cy="1609344"/>
          </a:xfrm>
        </p:spPr>
        <p:txBody>
          <a:bodyPr/>
          <a:lstStyle/>
          <a:p>
            <a:r>
              <a:rPr lang="en-IN" dirty="0"/>
              <a:t>YOLO (You Only Look Once)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64059-9164-E489-B61E-5C95E30CD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618" y="2028102"/>
            <a:ext cx="10546764" cy="4050792"/>
          </a:xfrm>
        </p:spPr>
        <p:txBody>
          <a:bodyPr/>
          <a:lstStyle/>
          <a:p>
            <a:pPr algn="just"/>
            <a:r>
              <a:rPr lang="en-US" dirty="0"/>
              <a:t>Single-pass Object Detection: YOLO performs object detection in a single forward pass of a neural network, making it faster and more efficient compared to traditional multi-stage approaches.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Grid-based Prediction: YOLO divides the input image into a grid and predicts bounding boxes and class probabilities directly for each grid cell, simplifying the detection process.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Real-time Applications: YOLO is well-suited for real-time applications such as video surveillance, autonomous driving, and robotics due to its speed and accuracy, making it a popular choice for various computer vision tasks.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65005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181FB60-C9D6-9214-B829-BC44DB8E2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725"/>
            <a:ext cx="12192000" cy="541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1FAC58-B7F1-A2D5-79EF-5B99B15FD726}"/>
              </a:ext>
            </a:extLst>
          </p:cNvPr>
          <p:cNvSpPr txBox="1"/>
          <p:nvPr/>
        </p:nvSpPr>
        <p:spPr>
          <a:xfrm>
            <a:off x="3816220" y="6204858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Fig3. YOLOv8 </a:t>
            </a:r>
            <a:r>
              <a:rPr lang="en-IN" dirty="0" err="1"/>
              <a:t>Architechture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39021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EC66-3DE7-A4BB-6F5D-64AD5B00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Libraries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D85891-8C2F-6C8F-DA15-E0810AE2B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640" y="2587843"/>
            <a:ext cx="4580017" cy="14936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548B7-E0F5-9FD8-8062-2E1798BF4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31" y="4860448"/>
            <a:ext cx="2781541" cy="533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9C9E17-4072-5347-38EE-10D6CA9F1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803" y="2587843"/>
            <a:ext cx="3375953" cy="1181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7F94E-E7F2-CBD8-09A4-02CE47AC6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904" y="4566029"/>
            <a:ext cx="2415749" cy="1402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A708A6-6792-3683-6481-D334773A2B40}"/>
              </a:ext>
            </a:extLst>
          </p:cNvPr>
          <p:cNvSpPr txBox="1"/>
          <p:nvPr/>
        </p:nvSpPr>
        <p:spPr>
          <a:xfrm>
            <a:off x="1520890" y="1931437"/>
            <a:ext cx="281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(a) main.py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E7DD7-EF07-69ED-13E4-5195C25AF429}"/>
              </a:ext>
            </a:extLst>
          </p:cNvPr>
          <p:cNvSpPr txBox="1"/>
          <p:nvPr/>
        </p:nvSpPr>
        <p:spPr>
          <a:xfrm>
            <a:off x="1520890" y="4358453"/>
            <a:ext cx="281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(b) util.py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18726C-B78B-87B8-B12A-B4CC46C777D4}"/>
              </a:ext>
            </a:extLst>
          </p:cNvPr>
          <p:cNvSpPr txBox="1"/>
          <p:nvPr/>
        </p:nvSpPr>
        <p:spPr>
          <a:xfrm>
            <a:off x="7712855" y="1971577"/>
            <a:ext cx="295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(c) add_missing_data.py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AA35ED-E49C-F9F0-47CD-1E363C4FEB73}"/>
              </a:ext>
            </a:extLst>
          </p:cNvPr>
          <p:cNvSpPr txBox="1"/>
          <p:nvPr/>
        </p:nvSpPr>
        <p:spPr>
          <a:xfrm>
            <a:off x="7712854" y="3981013"/>
            <a:ext cx="281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(d) visualize.py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AD0E2-962A-DC39-5034-D86D4E89434C}"/>
              </a:ext>
            </a:extLst>
          </p:cNvPr>
          <p:cNvSpPr txBox="1"/>
          <p:nvPr/>
        </p:nvSpPr>
        <p:spPr>
          <a:xfrm>
            <a:off x="2668555" y="6214188"/>
            <a:ext cx="624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Fig4. Libraries used in (a), (b), (c) and (d) </a:t>
            </a:r>
          </a:p>
        </p:txBody>
      </p:sp>
    </p:spTree>
    <p:extLst>
      <p:ext uri="{BB962C8B-B14F-4D97-AF65-F5344CB8AC3E}">
        <p14:creationId xmlns:p14="http://schemas.microsoft.com/office/powerpoint/2010/main" val="77775480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3507A-709B-EC84-F905-0C888FA5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3416"/>
            <a:ext cx="10058400" cy="1609344"/>
          </a:xfrm>
        </p:spPr>
        <p:txBody>
          <a:bodyPr/>
          <a:lstStyle/>
          <a:p>
            <a:r>
              <a:rPr lang="en-IN" dirty="0"/>
              <a:t>Feature Extraction using YOLOv8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426037-E6DD-41D5-F752-A5F98156E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836"/>
          <a:stretch/>
        </p:blipFill>
        <p:spPr>
          <a:xfrm>
            <a:off x="196323" y="2377349"/>
            <a:ext cx="4516608" cy="2103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913A2-7D5A-E987-CE0A-B50CED383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16" y="1226229"/>
            <a:ext cx="7169067" cy="497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A0E855-E0CE-516C-E8DE-D65E4DD32480}"/>
              </a:ext>
            </a:extLst>
          </p:cNvPr>
          <p:cNvSpPr txBox="1"/>
          <p:nvPr/>
        </p:nvSpPr>
        <p:spPr>
          <a:xfrm>
            <a:off x="758010" y="4655975"/>
            <a:ext cx="339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Fig5. Re-training the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4C7AF-6F9B-8464-4666-093DAA08C157}"/>
              </a:ext>
            </a:extLst>
          </p:cNvPr>
          <p:cNvSpPr txBox="1"/>
          <p:nvPr/>
        </p:nvSpPr>
        <p:spPr>
          <a:xfrm>
            <a:off x="6960636" y="6298164"/>
            <a:ext cx="343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6. Summary of Model</a:t>
            </a:r>
          </a:p>
        </p:txBody>
      </p:sp>
    </p:spTree>
    <p:extLst>
      <p:ext uri="{BB962C8B-B14F-4D97-AF65-F5344CB8AC3E}">
        <p14:creationId xmlns:p14="http://schemas.microsoft.com/office/powerpoint/2010/main" val="226351005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45C8-CE6E-6AA0-C797-E9D2218D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896" y="203646"/>
            <a:ext cx="10058400" cy="1609344"/>
          </a:xfrm>
        </p:spPr>
        <p:txBody>
          <a:bodyPr/>
          <a:lstStyle/>
          <a:p>
            <a:r>
              <a:rPr lang="en-IN" dirty="0"/>
              <a:t>Model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E58FD-BA8F-9206-8BCF-F48174C1B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704" y="1812990"/>
            <a:ext cx="4051300" cy="4051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CA9DA-1A4A-6610-03BF-CC5B98B97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1889643"/>
            <a:ext cx="3974648" cy="3974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3D073C-8D1B-DCAB-76E5-841791C0A73F}"/>
              </a:ext>
            </a:extLst>
          </p:cNvPr>
          <p:cNvSpPr txBox="1"/>
          <p:nvPr/>
        </p:nvSpPr>
        <p:spPr>
          <a:xfrm>
            <a:off x="2995127" y="6050251"/>
            <a:ext cx="52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Fig7. Test Result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66558371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8A18-71FB-0239-9F92-A7DB3720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Interface using </a:t>
            </a:r>
            <a:r>
              <a:rPr lang="en-IN" dirty="0" err="1"/>
              <a:t>Streamlit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93EFB-71EB-83FF-4547-20DD2044D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2" t="17190" r="23530" b="42412"/>
          <a:stretch/>
        </p:blipFill>
        <p:spPr bwMode="auto">
          <a:xfrm>
            <a:off x="1716871" y="2000393"/>
            <a:ext cx="4117340" cy="18681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09BD11-A109-668D-B623-0E7228499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1388" r="18282" b="12103"/>
          <a:stretch/>
        </p:blipFill>
        <p:spPr bwMode="auto">
          <a:xfrm>
            <a:off x="6481234" y="1816162"/>
            <a:ext cx="5743500" cy="30428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4D7BC-C5E0-5164-779B-B51DAEB9D8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8" t="13322" r="24453" b="24141"/>
          <a:stretch/>
        </p:blipFill>
        <p:spPr bwMode="auto">
          <a:xfrm>
            <a:off x="1358724" y="4513593"/>
            <a:ext cx="2774737" cy="18737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58A8BB-D4CD-5C21-82EA-97C2956CA8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2" t="19983" r="24576" b="17482"/>
          <a:stretch/>
        </p:blipFill>
        <p:spPr bwMode="auto">
          <a:xfrm>
            <a:off x="4114799" y="4513593"/>
            <a:ext cx="2640031" cy="1859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3310485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</TotalTime>
  <Words>895</Words>
  <Application>Microsoft Office PowerPoint</Application>
  <PresentationFormat>Widescreen</PresentationFormat>
  <Paragraphs>88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Bahnschrift</vt:lpstr>
      <vt:lpstr>Bookman Old Style</vt:lpstr>
      <vt:lpstr>Calibri</vt:lpstr>
      <vt:lpstr>Century Gothic</vt:lpstr>
      <vt:lpstr>Elsie</vt:lpstr>
      <vt:lpstr>Garamond</vt:lpstr>
      <vt:lpstr>Times New Roman</vt:lpstr>
      <vt:lpstr>Wingdings</vt:lpstr>
      <vt:lpstr>Wood Type</vt:lpstr>
      <vt:lpstr>Organic</vt:lpstr>
      <vt:lpstr>PowerPoint Presentation</vt:lpstr>
      <vt:lpstr>INTRODUCTION</vt:lpstr>
      <vt:lpstr>EasyOCR</vt:lpstr>
      <vt:lpstr>YOLO (You Only Look Once)</vt:lpstr>
      <vt:lpstr>PowerPoint Presentation</vt:lpstr>
      <vt:lpstr>Libraries Used</vt:lpstr>
      <vt:lpstr>Feature Extraction using YOLOv8</vt:lpstr>
      <vt:lpstr>Model Visualization</vt:lpstr>
      <vt:lpstr>User Interface using Streamlit</vt:lpstr>
      <vt:lpstr>Input and Output Videos</vt:lpstr>
      <vt:lpstr>Model Evaluation</vt:lpstr>
      <vt:lpstr>Future Scope</vt:lpstr>
      <vt:lpstr>Application</vt:lpstr>
      <vt:lpstr>Limitations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Surabhi Verma</dc:creator>
  <cp:lastModifiedBy>Surabhi Verma</cp:lastModifiedBy>
  <cp:revision>8</cp:revision>
  <dcterms:created xsi:type="dcterms:W3CDTF">2024-03-08T18:01:23Z</dcterms:created>
  <dcterms:modified xsi:type="dcterms:W3CDTF">2024-04-24T06:28:19Z</dcterms:modified>
</cp:coreProperties>
</file>